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1" r:id="rId3"/>
    <p:sldId id="257" r:id="rId4"/>
    <p:sldId id="267" r:id="rId5"/>
    <p:sldId id="272" r:id="rId6"/>
    <p:sldId id="273" r:id="rId7"/>
    <p:sldId id="259" r:id="rId8"/>
    <p:sldId id="283" r:id="rId9"/>
    <p:sldId id="260" r:id="rId10"/>
    <p:sldId id="261" r:id="rId11"/>
    <p:sldId id="265" r:id="rId12"/>
    <p:sldId id="262" r:id="rId13"/>
    <p:sldId id="263" r:id="rId14"/>
    <p:sldId id="268" r:id="rId15"/>
    <p:sldId id="264" r:id="rId16"/>
    <p:sldId id="269" r:id="rId17"/>
    <p:sldId id="274" r:id="rId18"/>
    <p:sldId id="275" r:id="rId19"/>
    <p:sldId id="284" r:id="rId20"/>
    <p:sldId id="270" r:id="rId21"/>
    <p:sldId id="278" r:id="rId22"/>
    <p:sldId id="277" r:id="rId23"/>
    <p:sldId id="281" r:id="rId24"/>
    <p:sldId id="276" r:id="rId25"/>
    <p:sldId id="282" r:id="rId26"/>
    <p:sldId id="279" r:id="rId27"/>
    <p:sldId id="280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CC"/>
    <a:srgbClr val="FFCC00"/>
    <a:srgbClr val="3333FF"/>
    <a:srgbClr val="0000FF"/>
    <a:srgbClr val="0066FF"/>
    <a:srgbClr val="AEBC44"/>
    <a:srgbClr val="EFDA0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095" autoAdjust="0"/>
  </p:normalViewPr>
  <p:slideViewPr>
    <p:cSldViewPr snapToGrid="0">
      <p:cViewPr varScale="1">
        <p:scale>
          <a:sx n="70" d="100"/>
          <a:sy n="70" d="100"/>
        </p:scale>
        <p:origin x="5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9E443-0A2E-4DC2-A10D-8F9D0850B647}" type="datetimeFigureOut">
              <a:rPr lang="it-IT" smtClean="0"/>
              <a:t>08/06/2016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C2CAF-7717-4B99-A074-9417CE2201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733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2CAF-7717-4B99-A074-9417CE2201D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80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2CAF-7717-4B99-A074-9417CE2201D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74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2CAF-7717-4B99-A074-9417CE2201D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65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39A1B-FDF8-42E1-BAC7-1360A116D899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6969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002E-7930-4AB9-97BA-5C613D7F019E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15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EAB3-24A0-4312-88CE-4DA1EB00F9F3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889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2FC8-FB0F-45F1-89FA-1B2496827C5C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56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FFACC-11A5-45E2-8AFE-E0765258959E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000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A200-B02A-4C73-95F9-BB0D91C8371D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770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54BEF-B64A-4027-9E94-75373E08FCED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78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AE32E-160B-43E6-A542-2AF8AD5B0B6D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764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E835-67E2-4FBC-A11D-831F0A8A3BAF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7062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7733-5F9B-4D80-AE5C-9010A985770E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58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7B33C-7E1E-4B7B-9916-0978E87B6871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320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6FF"/>
            </a:gs>
            <a:gs pos="69000">
              <a:srgbClr val="3333FF"/>
            </a:gs>
            <a:gs pos="100000">
              <a:srgbClr val="0000CC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EC511-CDB3-4A3A-B8AD-93A6FC28B272}" type="datetime1">
              <a:rPr lang="it-IT" smtClean="0"/>
              <a:t>08/06/2016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B90F6-0723-4BCF-9C20-879B7A83C7D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06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66FF"/>
            </a:gs>
            <a:gs pos="69000">
              <a:srgbClr val="3333FF"/>
            </a:gs>
            <a:gs pos="100000">
              <a:srgbClr val="0000CC">
                <a:lumMod val="100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707471" y="468919"/>
            <a:ext cx="1077705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88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HACKABILITY@POLITO</a:t>
            </a:r>
            <a:endParaRPr lang="it-IT" sz="8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691058" y="4426640"/>
            <a:ext cx="680987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 Nova Light" panose="020B0304020202020204" pitchFamily="34" charset="0"/>
                <a:ea typeface="+mj-ea"/>
                <a:cs typeface="Arial Nova Light" panose="020B0304020202020204" pitchFamily="34" charset="0"/>
              </a:rPr>
              <a:t>Team EMANUELE</a:t>
            </a:r>
            <a:endParaRPr lang="it-IT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150" y="2188072"/>
            <a:ext cx="1827697" cy="1827697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920" y="2179293"/>
            <a:ext cx="1786870" cy="178687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65" y="2188072"/>
            <a:ext cx="1769312" cy="1769312"/>
          </a:xfrm>
          <a:prstGeom prst="rect">
            <a:avLst/>
          </a:prstGeom>
        </p:spPr>
      </p:pic>
      <p:sp>
        <p:nvSpPr>
          <p:cNvPr id="9" name="Segnaposto contenuto 2"/>
          <p:cNvSpPr txBox="1">
            <a:spLocks/>
          </p:cNvSpPr>
          <p:nvPr/>
        </p:nvSpPr>
        <p:spPr>
          <a:xfrm>
            <a:off x="2519421" y="5657554"/>
            <a:ext cx="7011927" cy="962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00"/>
              </a:buClr>
            </a:pPr>
            <a:r>
              <a:rPr lang="it-IT" b="1" kern="1400" dirty="0" smtClean="0">
                <a:solidFill>
                  <a:srgbClr val="FFFF00"/>
                </a:solidFill>
              </a:rPr>
              <a:t>Brusca Gianmarco, Marchetti Gaia, Milone Jacopo, </a:t>
            </a:r>
          </a:p>
          <a:p>
            <a:pPr>
              <a:buClr>
                <a:srgbClr val="FFFF00"/>
              </a:buClr>
            </a:pPr>
            <a:r>
              <a:rPr lang="it-IT" b="1" kern="1400" dirty="0" smtClean="0">
                <a:solidFill>
                  <a:srgbClr val="FFFF00"/>
                </a:solidFill>
              </a:rPr>
              <a:t>Nobile Marco, Perfumo Sara, Supino Armando</a:t>
            </a:r>
            <a:endParaRPr lang="it-IT" b="1" kern="1400" dirty="0">
              <a:solidFill>
                <a:srgbClr val="FFFF00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 smtClean="0">
                <a:solidFill>
                  <a:srgbClr val="FFFF00"/>
                </a:solidFill>
              </a:rPr>
              <a:t>1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1639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b="1" spc="300" dirty="0" smtClean="0">
                <a:solidFill>
                  <a:srgbClr val="FFFF00"/>
                </a:solidFill>
              </a:rPr>
              <a:t>La bottiglia</a:t>
            </a:r>
            <a:endParaRPr lang="it-IT" sz="5400" b="1" spc="300" dirty="0">
              <a:solidFill>
                <a:srgbClr val="FFFF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772" y="1410644"/>
            <a:ext cx="8903365" cy="2123213"/>
          </a:xfrm>
        </p:spPr>
        <p:txBody>
          <a:bodyPr>
            <a:normAutofit/>
          </a:bodyPr>
          <a:lstStyle/>
          <a:p>
            <a:pPr marL="0" indent="0">
              <a:buClr>
                <a:srgbClr val="FFFF00"/>
              </a:buClr>
              <a:buNone/>
            </a:pPr>
            <a:r>
              <a:rPr lang="it-IT" b="1" dirty="0" smtClean="0">
                <a:solidFill>
                  <a:srgbClr val="FFFF00"/>
                </a:solidFill>
              </a:rPr>
              <a:t>I proposta</a:t>
            </a:r>
            <a:r>
              <a:rPr lang="it-IT" dirty="0" smtClean="0">
                <a:solidFill>
                  <a:schemeClr val="bg1"/>
                </a:solidFill>
              </a:rPr>
              <a:t>: borraccia pensata </a:t>
            </a:r>
            <a:r>
              <a:rPr lang="it-IT" dirty="0">
                <a:solidFill>
                  <a:schemeClr val="bg1"/>
                </a:solidFill>
              </a:rPr>
              <a:t>per l’uso </a:t>
            </a:r>
            <a:r>
              <a:rPr lang="it-IT" dirty="0" smtClean="0">
                <a:solidFill>
                  <a:schemeClr val="bg1"/>
                </a:solidFill>
              </a:rPr>
              <a:t>sportivo </a:t>
            </a:r>
            <a:r>
              <a:rPr lang="it-IT" dirty="0">
                <a:solidFill>
                  <a:schemeClr val="bg1"/>
                </a:solidFill>
              </a:rPr>
              <a:t>la quale, attraverso un meccanismo di valvole, permette la fuoriuscita del liquido dalla stessa solo attraverso l’aspirazione, l’azione meccanica della </a:t>
            </a:r>
            <a:r>
              <a:rPr lang="it-IT" dirty="0" smtClean="0">
                <a:solidFill>
                  <a:schemeClr val="bg1"/>
                </a:solidFill>
              </a:rPr>
              <a:t>bocca</a:t>
            </a:r>
          </a:p>
        </p:txBody>
      </p:sp>
      <p:pic>
        <p:nvPicPr>
          <p:cNvPr id="4" name="Immagin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9" r="82974" b="15162"/>
          <a:stretch/>
        </p:blipFill>
        <p:spPr bwMode="auto">
          <a:xfrm>
            <a:off x="9741565" y="702007"/>
            <a:ext cx="1776663" cy="52079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egnaposto contenuto 2"/>
          <p:cNvSpPr txBox="1">
            <a:spLocks/>
          </p:cNvSpPr>
          <p:nvPr/>
        </p:nvSpPr>
        <p:spPr>
          <a:xfrm>
            <a:off x="3695941" y="3533857"/>
            <a:ext cx="5687568" cy="251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00"/>
              </a:buClr>
              <a:buFont typeface="Arial" panose="020B0604020202020204" pitchFamily="34" charset="0"/>
              <a:buNone/>
            </a:pPr>
            <a:r>
              <a:rPr lang="it-IT" dirty="0" smtClean="0">
                <a:solidFill>
                  <a:schemeClr val="bg1"/>
                </a:solidFill>
              </a:rPr>
              <a:t>Questa soluzione si è rivelata inadatta a causa del corpo rigido che non permetteva la compressione che avrebbe facilitato l’azione di Emanuele nel bere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2" y="3484000"/>
            <a:ext cx="2664113" cy="2797927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10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7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55" y="1193533"/>
            <a:ext cx="3240404" cy="4572000"/>
          </a:xfr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t="9610" r="4805" b="6753"/>
          <a:stretch/>
        </p:blipFill>
        <p:spPr>
          <a:xfrm>
            <a:off x="724624" y="681614"/>
            <a:ext cx="1901147" cy="1827371"/>
          </a:xfrm>
          <a:prstGeom prst="rect">
            <a:avLst/>
          </a:prstGeom>
        </p:spPr>
      </p:pic>
      <p:sp>
        <p:nvSpPr>
          <p:cNvPr id="6" name="Segnaposto contenuto 2"/>
          <p:cNvSpPr txBox="1">
            <a:spLocks/>
          </p:cNvSpPr>
          <p:nvPr/>
        </p:nvSpPr>
        <p:spPr>
          <a:xfrm>
            <a:off x="3043324" y="1092547"/>
            <a:ext cx="4767577" cy="1903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00"/>
              </a:buClr>
              <a:buNone/>
            </a:pPr>
            <a:r>
              <a:rPr lang="it-IT" b="1" dirty="0" smtClean="0">
                <a:solidFill>
                  <a:srgbClr val="FFFF00"/>
                </a:solidFill>
              </a:rPr>
              <a:t>II proposta</a:t>
            </a:r>
            <a:r>
              <a:rPr lang="it-IT" dirty="0" smtClean="0">
                <a:solidFill>
                  <a:schemeClr val="bg1"/>
                </a:solidFill>
              </a:rPr>
              <a:t>: il problema è stato risolto utilizzando le bottiglie in commercio dell’</a:t>
            </a:r>
            <a:r>
              <a:rPr lang="it-IT" i="1" dirty="0" smtClean="0">
                <a:solidFill>
                  <a:schemeClr val="bg1"/>
                </a:solidFill>
              </a:rPr>
              <a:t>Acqua Panna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smtClean="0">
                <a:solidFill>
                  <a:schemeClr val="bg1"/>
                </a:solidFill>
              </a:rPr>
              <a:t>		</a:t>
            </a:r>
            <a:endParaRPr lang="it-IT" b="1" i="1" dirty="0" smtClean="0">
              <a:solidFill>
                <a:schemeClr val="bg1"/>
              </a:solidFill>
            </a:endParaRPr>
          </a:p>
        </p:txBody>
      </p:sp>
      <p:sp>
        <p:nvSpPr>
          <p:cNvPr id="7" name="Freccia a destra 6"/>
          <p:cNvSpPr/>
          <p:nvPr/>
        </p:nvSpPr>
        <p:spPr>
          <a:xfrm rot="5400000">
            <a:off x="4070474" y="2636048"/>
            <a:ext cx="935937" cy="49115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1718636" y="3535225"/>
            <a:ext cx="54858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chiusura regolata da valvola che risponde alle necessità di Emanuele 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chemeClr val="bg1"/>
                </a:solidFill>
              </a:rPr>
              <a:t>corpo </a:t>
            </a:r>
            <a:r>
              <a:rPr lang="it-IT" sz="2800" dirty="0">
                <a:solidFill>
                  <a:schemeClr val="bg1"/>
                </a:solidFill>
              </a:rPr>
              <a:t>comprimibile, così da non rendere necessaria un’eccessiva azione di suzione</a:t>
            </a:r>
            <a:endParaRPr lang="it-IT" sz="28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11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3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b="1" spc="300" dirty="0" smtClean="0">
                <a:solidFill>
                  <a:srgbClr val="FFFF00"/>
                </a:solidFill>
              </a:rPr>
              <a:t>La modifica della carrozzina</a:t>
            </a:r>
            <a:endParaRPr lang="it-IT" sz="5400" b="1" spc="300" dirty="0">
              <a:solidFill>
                <a:srgbClr val="FFFF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3479" y="3783137"/>
            <a:ext cx="7264132" cy="2315911"/>
          </a:xfrm>
        </p:spPr>
        <p:txBody>
          <a:bodyPr/>
          <a:lstStyle/>
          <a:p>
            <a:pPr marL="0" indent="0">
              <a:buClr>
                <a:srgbClr val="FFFF00"/>
              </a:buClr>
              <a:buNone/>
            </a:pPr>
            <a:r>
              <a:rPr lang="it-IT" sz="3200" b="1" dirty="0" smtClean="0">
                <a:solidFill>
                  <a:srgbClr val="FFFF00"/>
                </a:solidFill>
              </a:rPr>
              <a:t>I progetto</a:t>
            </a:r>
            <a:r>
              <a:rPr lang="it-IT" b="1" dirty="0" smtClean="0">
                <a:solidFill>
                  <a:srgbClr val="FFFF00"/>
                </a:solidFill>
              </a:rPr>
              <a:t>:</a:t>
            </a:r>
            <a:r>
              <a:rPr lang="it-IT" dirty="0" smtClean="0">
                <a:solidFill>
                  <a:schemeClr val="bg1"/>
                </a:solidFill>
              </a:rPr>
              <a:t> piastra di sostegno sul retro della carrozzina con cuscino montato in corrispondenza del collo</a:t>
            </a:r>
          </a:p>
          <a:p>
            <a:pPr marL="0" indent="0">
              <a:buClr>
                <a:srgbClr val="FFFF00"/>
              </a:buClr>
              <a:buNone/>
            </a:pPr>
            <a:r>
              <a:rPr lang="it-IT" dirty="0" smtClean="0">
                <a:solidFill>
                  <a:schemeClr val="bg1"/>
                </a:solidFill>
              </a:rPr>
              <a:t>Piastra e schienale connessi da uno smorzatore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290630" y="1819274"/>
            <a:ext cx="7809830" cy="1780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dirty="0" smtClean="0">
                <a:solidFill>
                  <a:schemeClr val="bg1"/>
                </a:solidFill>
              </a:rPr>
              <a:t>I progetti erano tanti, tutti basati sulla necessità di creare un meccanismo che assorbisse la forza della spinta di Emanuele per poi restituirla gradualmente…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19649" r="4704"/>
          <a:stretch/>
        </p:blipFill>
        <p:spPr>
          <a:xfrm>
            <a:off x="8375181" y="1469206"/>
            <a:ext cx="3084629" cy="5224703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12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5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650241"/>
            <a:ext cx="10515600" cy="1402080"/>
          </a:xfrm>
        </p:spPr>
        <p:txBody>
          <a:bodyPr/>
          <a:lstStyle/>
          <a:p>
            <a:pPr marL="0" indent="0">
              <a:buClr>
                <a:srgbClr val="FFFF00"/>
              </a:buClr>
              <a:buNone/>
            </a:pPr>
            <a:r>
              <a:rPr lang="it-IT" sz="3200" b="1" dirty="0" smtClean="0">
                <a:solidFill>
                  <a:srgbClr val="FFFF00"/>
                </a:solidFill>
              </a:rPr>
              <a:t>II progetto</a:t>
            </a:r>
            <a:r>
              <a:rPr lang="it-IT" b="1" dirty="0" smtClean="0">
                <a:solidFill>
                  <a:srgbClr val="FFFF00"/>
                </a:solidFill>
              </a:rPr>
              <a:t>: </a:t>
            </a:r>
            <a:r>
              <a:rPr lang="it-IT" dirty="0" smtClean="0">
                <a:solidFill>
                  <a:schemeClr val="bg1"/>
                </a:solidFill>
              </a:rPr>
              <a:t>rendere reclinabile lo schienale che si sarebbe inclinato sotto la spinta di Emanuele per poi tornare in posizione gradualmente grazie a un meccanismo di molle pneumatiche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93" y="2517958"/>
            <a:ext cx="3901290" cy="390129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12" y="2042360"/>
            <a:ext cx="4376888" cy="4376888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13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9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/>
          <p:cNvSpPr txBox="1">
            <a:spLocks/>
          </p:cNvSpPr>
          <p:nvPr/>
        </p:nvSpPr>
        <p:spPr>
          <a:xfrm>
            <a:off x="1414753" y="601875"/>
            <a:ext cx="4830599" cy="2584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00"/>
              </a:buClr>
              <a:buNone/>
            </a:pPr>
            <a:r>
              <a:rPr lang="it-IT" sz="3200" b="1" dirty="0" smtClean="0">
                <a:solidFill>
                  <a:srgbClr val="FFFF00"/>
                </a:solidFill>
              </a:rPr>
              <a:t>III progetto</a:t>
            </a:r>
            <a:r>
              <a:rPr lang="it-IT" b="1" dirty="0" smtClean="0">
                <a:solidFill>
                  <a:srgbClr val="FFFF00"/>
                </a:solidFill>
              </a:rPr>
              <a:t>: </a:t>
            </a:r>
            <a:r>
              <a:rPr lang="it-IT" dirty="0" smtClean="0">
                <a:solidFill>
                  <a:schemeClr val="bg1"/>
                </a:solidFill>
              </a:rPr>
              <a:t>meccanismo a molla montato all’interno di un tubo orizzontale che sostenesse un poggiatesta collegato ad un supporto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55" y="492147"/>
            <a:ext cx="4564053" cy="590739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14" y="2861002"/>
            <a:ext cx="3538538" cy="3538538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14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8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330952" y="812801"/>
            <a:ext cx="6096000" cy="268020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Cuscino antidecubito a bolle d’aria posizionato nello schienale della carrozzina, collegato ad un cilindro pneumatico a doppio effetto modificato con un sostegno a cui abbiamo applicato una molla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990600" y="812801"/>
            <a:ext cx="10515600" cy="528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3200" b="1" dirty="0" smtClean="0">
                <a:solidFill>
                  <a:srgbClr val="FFFF00"/>
                </a:solidFill>
              </a:rPr>
              <a:t>Progetto definitivo:</a:t>
            </a:r>
            <a:r>
              <a:rPr lang="it-IT" sz="3200" dirty="0" smtClean="0">
                <a:solidFill>
                  <a:schemeClr val="bg1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6" y="2199386"/>
            <a:ext cx="4455073" cy="415696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2933"/>
          <a:stretch/>
        </p:blipFill>
        <p:spPr>
          <a:xfrm>
            <a:off x="5068229" y="3584194"/>
            <a:ext cx="6477000" cy="2772156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15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8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690688"/>
            <a:ext cx="6541008" cy="1637728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rgbClr val="FFFF00"/>
                </a:solidFill>
              </a:rPr>
              <a:t>Sistema smorzante:</a:t>
            </a:r>
            <a:r>
              <a:rPr lang="it-IT" dirty="0" smtClean="0">
                <a:solidFill>
                  <a:schemeClr val="bg1"/>
                </a:solidFill>
              </a:rPr>
              <a:t> espansione del pistone, dovuta alla spinta esercitata da Emanuele sul cuscino, e conseguente compressione di quest’ultimo</a:t>
            </a:r>
            <a:endParaRPr lang="it-IT" b="1" dirty="0">
              <a:solidFill>
                <a:srgbClr val="FFFF00"/>
              </a:solidFill>
            </a:endParaRPr>
          </a:p>
        </p:txBody>
      </p:sp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512064" y="252825"/>
            <a:ext cx="6757416" cy="1325563"/>
          </a:xfrm>
        </p:spPr>
        <p:txBody>
          <a:bodyPr/>
          <a:lstStyle/>
          <a:p>
            <a:pPr algn="ctr"/>
            <a:r>
              <a:rPr lang="it-IT" sz="5400" b="1" spc="300" dirty="0" smtClean="0">
                <a:solidFill>
                  <a:srgbClr val="FFFF00"/>
                </a:solidFill>
              </a:rPr>
              <a:t>Funzionamento</a:t>
            </a:r>
            <a:endParaRPr lang="it-IT" b="1" spc="300" dirty="0">
              <a:solidFill>
                <a:srgbClr val="FFFF00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838200" y="3553016"/>
            <a:ext cx="6541008" cy="1649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>
                <a:solidFill>
                  <a:srgbClr val="FFFF00"/>
                </a:solidFill>
              </a:rPr>
              <a:t>Sistema elastico:</a:t>
            </a:r>
            <a:r>
              <a:rPr lang="it-IT" dirty="0" smtClean="0">
                <a:solidFill>
                  <a:schemeClr val="bg1"/>
                </a:solidFill>
              </a:rPr>
              <a:t> l’aria compressa passa attraverso i tubi alla camera del cilindro, </a:t>
            </a:r>
            <a:r>
              <a:rPr lang="it-IT" dirty="0">
                <a:solidFill>
                  <a:schemeClr val="bg1"/>
                </a:solidFill>
              </a:rPr>
              <a:t>causando il movimento dello stelo e l’allungamento della </a:t>
            </a:r>
            <a:r>
              <a:rPr lang="it-IT" dirty="0" smtClean="0">
                <a:solidFill>
                  <a:schemeClr val="bg1"/>
                </a:solidFill>
              </a:rPr>
              <a:t>molla; questa restituisce una forza elastica che fa rigonfiare il cuscino</a:t>
            </a:r>
            <a:endParaRPr lang="it-IT" b="1" dirty="0">
              <a:solidFill>
                <a:srgbClr val="FFFF00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08" y="734346"/>
            <a:ext cx="4228005" cy="5637340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16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9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79541" y="157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b="1" spc="300" dirty="0">
                <a:solidFill>
                  <a:srgbClr val="FFFF00"/>
                </a:solidFill>
              </a:rPr>
              <a:t>Cilindro a doppio effetto</a:t>
            </a:r>
          </a:p>
        </p:txBody>
      </p:sp>
      <p:pic>
        <p:nvPicPr>
          <p:cNvPr id="4" name="image02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722772" y="1649928"/>
            <a:ext cx="5228822" cy="3372140"/>
          </a:xfrm>
          <a:prstGeom prst="rect">
            <a:avLst/>
          </a:prstGeom>
          <a:ln/>
        </p:spPr>
      </p:pic>
      <p:sp>
        <p:nvSpPr>
          <p:cNvPr id="5" name="CasellaDiTesto 4"/>
          <p:cNvSpPr txBox="1"/>
          <p:nvPr/>
        </p:nvSpPr>
        <p:spPr>
          <a:xfrm>
            <a:off x="768096" y="1173409"/>
            <a:ext cx="595467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sz="2800" dirty="0">
                <a:solidFill>
                  <a:schemeClr val="bg1"/>
                </a:solidFill>
              </a:rPr>
              <a:t>Il cilindro è costituito da un gruppo mobile formato da uno stantuffo </a:t>
            </a:r>
            <a:r>
              <a:rPr lang="it-IT" sz="2800" dirty="0" smtClean="0">
                <a:solidFill>
                  <a:schemeClr val="bg1"/>
                </a:solidFill>
              </a:rPr>
              <a:t>(6) con </a:t>
            </a:r>
            <a:r>
              <a:rPr lang="it-IT" sz="2800" dirty="0">
                <a:solidFill>
                  <a:schemeClr val="bg1"/>
                </a:solidFill>
              </a:rPr>
              <a:t>asta collegata </a:t>
            </a:r>
            <a:r>
              <a:rPr lang="it-IT" sz="2800" dirty="0" smtClean="0">
                <a:solidFill>
                  <a:schemeClr val="bg1"/>
                </a:solidFill>
              </a:rPr>
              <a:t>(1). </a:t>
            </a:r>
            <a:r>
              <a:rPr lang="it-IT" sz="2800" dirty="0">
                <a:solidFill>
                  <a:schemeClr val="bg1"/>
                </a:solidFill>
              </a:rPr>
              <a:t>Il corpo esterno comprende invece una canna </a:t>
            </a:r>
            <a:r>
              <a:rPr lang="it-IT" sz="2800" dirty="0" smtClean="0">
                <a:solidFill>
                  <a:schemeClr val="bg1"/>
                </a:solidFill>
              </a:rPr>
              <a:t>(4) </a:t>
            </a:r>
            <a:r>
              <a:rPr lang="it-IT" sz="2800" dirty="0">
                <a:solidFill>
                  <a:schemeClr val="bg1"/>
                </a:solidFill>
              </a:rPr>
              <a:t>e due testate, di cui quella posteriore </a:t>
            </a:r>
            <a:r>
              <a:rPr lang="it-IT" sz="2800" dirty="0" smtClean="0">
                <a:solidFill>
                  <a:schemeClr val="bg1"/>
                </a:solidFill>
              </a:rPr>
              <a:t>(8) </a:t>
            </a:r>
            <a:r>
              <a:rPr lang="it-IT" sz="2800" dirty="0">
                <a:solidFill>
                  <a:schemeClr val="bg1"/>
                </a:solidFill>
              </a:rPr>
              <a:t>è cieca mentre quella anteriore </a:t>
            </a:r>
            <a:r>
              <a:rPr lang="it-IT" sz="2800" dirty="0" smtClean="0">
                <a:solidFill>
                  <a:schemeClr val="bg1"/>
                </a:solidFill>
              </a:rPr>
              <a:t>(2) </a:t>
            </a:r>
            <a:r>
              <a:rPr lang="it-IT" sz="2800" dirty="0">
                <a:solidFill>
                  <a:schemeClr val="bg1"/>
                </a:solidFill>
              </a:rPr>
              <a:t>è attraversata dall'asta (stelo). Sullo stantuffo sono presenti un anello di centraggio </a:t>
            </a:r>
            <a:r>
              <a:rPr lang="it-IT" sz="2800" dirty="0" smtClean="0">
                <a:solidFill>
                  <a:schemeClr val="bg1"/>
                </a:solidFill>
              </a:rPr>
              <a:t>(9) </a:t>
            </a:r>
            <a:r>
              <a:rPr lang="it-IT" sz="2800" dirty="0">
                <a:solidFill>
                  <a:schemeClr val="bg1"/>
                </a:solidFill>
              </a:rPr>
              <a:t>e una doppia guarnizione </a:t>
            </a:r>
            <a:r>
              <a:rPr lang="it-IT" sz="2800" dirty="0" smtClean="0">
                <a:solidFill>
                  <a:schemeClr val="bg1"/>
                </a:solidFill>
              </a:rPr>
              <a:t>(5) </a:t>
            </a:r>
            <a:r>
              <a:rPr lang="it-IT" sz="2800" dirty="0">
                <a:solidFill>
                  <a:schemeClr val="bg1"/>
                </a:solidFill>
              </a:rPr>
              <a:t>che separa le due camere anteriore e posteriore.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825803" y="5306096"/>
            <a:ext cx="4971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Dimensioni: </a:t>
            </a:r>
          </a:p>
          <a:p>
            <a:r>
              <a:rPr lang="it-IT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Diametro : 50 mm</a:t>
            </a:r>
          </a:p>
          <a:p>
            <a:r>
              <a:rPr lang="it-IT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Corsa : 250 mm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17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b="1" spc="300" dirty="0">
                <a:solidFill>
                  <a:srgbClr val="FFFF00"/>
                </a:solidFill>
              </a:rPr>
              <a:t>Cilindro a semplice effetto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544383"/>
            <a:ext cx="5882640" cy="4993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Il cilindro che abbiamo modificato può essere sostituito da uno a semplice effetto, che ha la molla (4) al suo interno</a:t>
            </a:r>
          </a:p>
          <a:p>
            <a:pPr marL="0" indent="0">
              <a:buNone/>
            </a:pPr>
            <a:endParaRPr lang="it-IT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Alimentato con aria compressa, lo stantuffo si sposta verso l’esterno, vincendo l’azione della molla</a:t>
            </a:r>
          </a:p>
          <a:p>
            <a:pPr marL="0" indent="0">
              <a:buNone/>
            </a:pPr>
            <a:endParaRPr lang="it-IT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Quando si scarica la camera posteriore, il gruppo mobile rientra grazie alla molla</a:t>
            </a: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190" y="2579329"/>
            <a:ext cx="5567264" cy="2636774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18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52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cilind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564314" y="1500232"/>
            <a:ext cx="6858000" cy="3857537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 smtClean="0">
                <a:solidFill>
                  <a:srgbClr val="FFFF00"/>
                </a:solidFill>
              </a:rPr>
              <a:t>19</a:t>
            </a:fld>
            <a:endParaRPr lang="it-IT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40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200815"/>
            <a:ext cx="10515600" cy="1161641"/>
          </a:xfrm>
        </p:spPr>
        <p:txBody>
          <a:bodyPr/>
          <a:lstStyle/>
          <a:p>
            <a:pPr algn="ctr"/>
            <a:r>
              <a:rPr lang="it-IT" sz="6000" b="1" spc="300" dirty="0" smtClean="0">
                <a:solidFill>
                  <a:srgbClr val="FFFF00"/>
                </a:solidFill>
              </a:rPr>
              <a:t>Indice</a:t>
            </a:r>
            <a:endParaRPr lang="it-IT" b="1" spc="300" dirty="0">
              <a:solidFill>
                <a:srgbClr val="FFFF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212660"/>
            <a:ext cx="10125456" cy="1667384"/>
          </a:xfrm>
        </p:spPr>
        <p:txBody>
          <a:bodyPr>
            <a:norm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it-IT" b="1" dirty="0" smtClean="0"/>
              <a:t> </a:t>
            </a:r>
            <a:r>
              <a:rPr lang="it-IT" sz="3200" b="1" spc="300" dirty="0" smtClean="0">
                <a:solidFill>
                  <a:schemeClr val="bg1"/>
                </a:solidFill>
              </a:rPr>
              <a:t>Il </a:t>
            </a:r>
            <a:r>
              <a:rPr lang="it-IT" sz="3200" b="1" i="1" spc="300" dirty="0" smtClean="0">
                <a:solidFill>
                  <a:schemeClr val="bg1"/>
                </a:solidFill>
              </a:rPr>
              <a:t>nostro </a:t>
            </a:r>
            <a:r>
              <a:rPr lang="it-IT" sz="3200" b="1" spc="300" dirty="0" smtClean="0">
                <a:solidFill>
                  <a:schemeClr val="bg1"/>
                </a:solidFill>
              </a:rPr>
              <a:t>Emanuele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it-IT" sz="3200" b="1" spc="300" dirty="0">
                <a:solidFill>
                  <a:schemeClr val="bg1"/>
                </a:solidFill>
              </a:rPr>
              <a:t> </a:t>
            </a:r>
            <a:r>
              <a:rPr lang="it-IT" sz="3200" b="1" spc="300" dirty="0" smtClean="0">
                <a:solidFill>
                  <a:schemeClr val="bg1"/>
                </a:solidFill>
              </a:rPr>
              <a:t>Le richieste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it-IT" sz="3200" b="1" spc="300" dirty="0">
                <a:solidFill>
                  <a:schemeClr val="bg1"/>
                </a:solidFill>
              </a:rPr>
              <a:t> </a:t>
            </a:r>
            <a:r>
              <a:rPr lang="it-IT" sz="3200" b="1" spc="300" dirty="0" smtClean="0">
                <a:solidFill>
                  <a:schemeClr val="bg1"/>
                </a:solidFill>
              </a:rPr>
              <a:t>La bottiglia</a:t>
            </a:r>
          </a:p>
          <a:p>
            <a:pPr marL="0" indent="0">
              <a:buClr>
                <a:srgbClr val="FFFF00"/>
              </a:buClr>
              <a:buNone/>
            </a:pPr>
            <a:endParaRPr lang="it-IT" b="1" spc="300" dirty="0">
              <a:solidFill>
                <a:schemeClr val="bg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228344" y="456062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it-IT" sz="2800" b="1" spc="300" dirty="0">
                <a:solidFill>
                  <a:schemeClr val="bg1"/>
                </a:solidFill>
              </a:rPr>
              <a:t> Progetti iniziali</a:t>
            </a:r>
          </a:p>
          <a:p>
            <a:pPr lvl="1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it-IT" sz="2800" b="1" spc="300" dirty="0">
                <a:solidFill>
                  <a:schemeClr val="bg1"/>
                </a:solidFill>
              </a:rPr>
              <a:t> Progetto definitivo</a:t>
            </a:r>
          </a:p>
          <a:p>
            <a:pPr lvl="1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it-IT" sz="2800" b="1" spc="300" dirty="0">
                <a:solidFill>
                  <a:schemeClr val="bg1"/>
                </a:solidFill>
              </a:rPr>
              <a:t> Funzionamento</a:t>
            </a:r>
          </a:p>
          <a:p>
            <a:pPr lvl="1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it-IT" sz="2800" b="1" spc="300" dirty="0">
                <a:solidFill>
                  <a:schemeClr val="bg1"/>
                </a:solidFill>
              </a:rPr>
              <a:t> </a:t>
            </a:r>
            <a:r>
              <a:rPr lang="it-IT" sz="2800" b="1" spc="300" dirty="0" smtClean="0">
                <a:solidFill>
                  <a:schemeClr val="bg1"/>
                </a:solidFill>
              </a:rPr>
              <a:t>Materiali</a:t>
            </a:r>
            <a:endParaRPr lang="it-IT" sz="2800" b="1" spc="300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838200" y="3975854"/>
            <a:ext cx="6401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it-IT" sz="3200" b="1" spc="300" dirty="0">
                <a:solidFill>
                  <a:schemeClr val="bg1"/>
                </a:solidFill>
              </a:rPr>
              <a:t> La modifica della carrozzina</a:t>
            </a:r>
          </a:p>
        </p:txBody>
      </p:sp>
      <p:sp>
        <p:nvSpPr>
          <p:cNvPr id="7" name="Rettangolo 6"/>
          <p:cNvSpPr/>
          <p:nvPr/>
        </p:nvSpPr>
        <p:spPr>
          <a:xfrm>
            <a:off x="1228344" y="288004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it-IT" sz="2800" b="1" spc="300" dirty="0">
                <a:solidFill>
                  <a:schemeClr val="bg1"/>
                </a:solidFill>
              </a:rPr>
              <a:t> </a:t>
            </a:r>
            <a:r>
              <a:rPr lang="it-IT" sz="2800" b="1" spc="300" dirty="0" smtClean="0">
                <a:solidFill>
                  <a:schemeClr val="bg1"/>
                </a:solidFill>
              </a:rPr>
              <a:t>I proposta</a:t>
            </a:r>
            <a:endParaRPr lang="it-IT" sz="2800" b="1" spc="300" dirty="0">
              <a:solidFill>
                <a:schemeClr val="bg1"/>
              </a:solidFill>
            </a:endParaRPr>
          </a:p>
          <a:p>
            <a:pPr lvl="1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it-IT" sz="2800" b="1" spc="300" dirty="0">
                <a:solidFill>
                  <a:schemeClr val="bg1"/>
                </a:solidFill>
              </a:rPr>
              <a:t> </a:t>
            </a:r>
            <a:r>
              <a:rPr lang="it-IT" sz="2800" b="1" spc="300" dirty="0" smtClean="0">
                <a:solidFill>
                  <a:schemeClr val="bg1"/>
                </a:solidFill>
              </a:rPr>
              <a:t>II proposta</a:t>
            </a:r>
            <a:endParaRPr lang="it-IT" sz="2800" b="1" spc="300" dirty="0">
              <a:solidFill>
                <a:schemeClr val="bg1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 smtClean="0">
                <a:solidFill>
                  <a:srgbClr val="FFFF00"/>
                </a:solidFill>
              </a:rPr>
              <a:t>2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0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5400" b="1" spc="300" dirty="0" smtClean="0">
                <a:solidFill>
                  <a:srgbClr val="FFFF00"/>
                </a:solidFill>
              </a:rPr>
              <a:t>Materiali utilizzati</a:t>
            </a:r>
            <a:endParaRPr lang="it-IT" b="1" spc="300" dirty="0">
              <a:solidFill>
                <a:srgbClr val="FFFF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rgbClr val="FFFF00"/>
              </a:buClr>
            </a:pPr>
            <a:r>
              <a:rPr lang="it-IT" dirty="0">
                <a:solidFill>
                  <a:schemeClr val="bg1"/>
                </a:solidFill>
              </a:rPr>
              <a:t>Cilindro a doppio effetto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Cuscino antidecubito a bolle d’aria</a:t>
            </a:r>
          </a:p>
          <a:p>
            <a:pPr>
              <a:buClr>
                <a:srgbClr val="FFFF00"/>
              </a:buClr>
            </a:pPr>
            <a:r>
              <a:rPr lang="it-IT" dirty="0">
                <a:solidFill>
                  <a:schemeClr val="bg1"/>
                </a:solidFill>
              </a:rPr>
              <a:t>Tessuto di copertura per lo schienale 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Tubi </a:t>
            </a:r>
            <a:r>
              <a:rPr lang="it-IT" dirty="0">
                <a:solidFill>
                  <a:schemeClr val="bg1"/>
                </a:solidFill>
              </a:rPr>
              <a:t>di collegamento e </a:t>
            </a:r>
            <a:r>
              <a:rPr lang="it-IT" dirty="0" smtClean="0">
                <a:solidFill>
                  <a:schemeClr val="bg1"/>
                </a:solidFill>
              </a:rPr>
              <a:t>raccordi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Sistema </a:t>
            </a:r>
            <a:r>
              <a:rPr lang="it-IT" dirty="0">
                <a:solidFill>
                  <a:schemeClr val="bg1"/>
                </a:solidFill>
              </a:rPr>
              <a:t>di aggancio del cilindro alla </a:t>
            </a:r>
            <a:r>
              <a:rPr lang="it-IT" dirty="0" smtClean="0">
                <a:solidFill>
                  <a:schemeClr val="bg1"/>
                </a:solidFill>
              </a:rPr>
              <a:t>carrozzina</a:t>
            </a:r>
            <a:endParaRPr lang="it-IT" dirty="0">
              <a:solidFill>
                <a:schemeClr val="bg1"/>
              </a:solidFill>
            </a:endParaRP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Piastre metalliche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Molla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20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5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t-IT" sz="4800" b="1" spc="300" dirty="0">
                <a:solidFill>
                  <a:srgbClr val="FFFF00"/>
                </a:solidFill>
              </a:rPr>
              <a:t>Cuscino antidecubito a bolle d’aria</a:t>
            </a: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630034" y="1558541"/>
            <a:ext cx="8916302" cy="4993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dirty="0" smtClean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776338" y="1562602"/>
            <a:ext cx="7517270" cy="4993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È stato utilizzato un cuscino </a:t>
            </a:r>
            <a:r>
              <a:rPr lang="it-IT" dirty="0">
                <a:solidFill>
                  <a:schemeClr val="bg1"/>
                </a:solidFill>
              </a:rPr>
              <a:t>a bolle d’aria a micro interscambio a settori </a:t>
            </a:r>
            <a:r>
              <a:rPr lang="it-IT" dirty="0" smtClean="0">
                <a:solidFill>
                  <a:schemeClr val="bg1"/>
                </a:solidFill>
              </a:rPr>
              <a:t>differenziati in PVC</a:t>
            </a:r>
          </a:p>
          <a:p>
            <a:pPr marL="0" indent="0">
              <a:buNone/>
            </a:pPr>
            <a:r>
              <a:rPr lang="it-IT" b="1" dirty="0" smtClean="0">
                <a:solidFill>
                  <a:srgbClr val="FFFF00"/>
                </a:solidFill>
              </a:rPr>
              <a:t>Dimensioni</a:t>
            </a:r>
            <a:r>
              <a:rPr lang="it-IT" dirty="0" smtClean="0">
                <a:solidFill>
                  <a:schemeClr val="bg1"/>
                </a:solidFill>
              </a:rPr>
              <a:t>: 36x40x10 cm</a:t>
            </a:r>
          </a:p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Il doppio sistema di valvole permette una differenziazione dei volumi compressi al fine di evitare la deformazione del cuscino causata da una spinta non omogenea sulla superficie di quest’ultimo</a:t>
            </a:r>
          </a:p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Il cuscino è stato acquistato dotato di fodera in Jersey; è stata inoltre creata una tasca in cotone per mantenerlo fisso sullo schienale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64" y="2052933"/>
            <a:ext cx="3424396" cy="3424396"/>
          </a:xfrm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t>21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3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9029" y="3233294"/>
            <a:ext cx="10294083" cy="37170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5400" b="1" spc="3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Tubi di collegamento e raccordi </a:t>
            </a:r>
          </a:p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Sono stati utilizzati raccordi ad innesto rapido 			        da </a:t>
            </a:r>
            <a:r>
              <a:rPr lang="it-IT" dirty="0">
                <a:solidFill>
                  <a:schemeClr val="bg1"/>
                </a:solidFill>
              </a:rPr>
              <a:t>1/8 di </a:t>
            </a:r>
            <a:r>
              <a:rPr lang="it-IT" dirty="0" smtClean="0">
                <a:solidFill>
                  <a:schemeClr val="bg1"/>
                </a:solidFill>
              </a:rPr>
              <a:t>pollice in poliammide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Peso specifico basso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Resistenza a urti e usura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Isolamento elettrico</a:t>
            </a:r>
            <a:endParaRPr lang="it-IT" dirty="0" smtClean="0">
              <a:solidFill>
                <a:srgbClr val="FFFF00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53037" y="0"/>
            <a:ext cx="10833579" cy="288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5400" b="1" spc="3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Tessuto di copertura per lo schienale</a:t>
            </a:r>
          </a:p>
          <a:p>
            <a:r>
              <a:rPr lang="it-IT" sz="2800" dirty="0">
                <a:solidFill>
                  <a:schemeClr val="bg1"/>
                </a:solidFill>
              </a:rPr>
              <a:t>Abbiamo sostituito il telo standard dello schienale con uno più </a:t>
            </a:r>
            <a:r>
              <a:rPr lang="it-IT" sz="2800" dirty="0" smtClean="0">
                <a:solidFill>
                  <a:schemeClr val="bg1"/>
                </a:solidFill>
              </a:rPr>
              <a:t>ampio in cotone </a:t>
            </a:r>
            <a:r>
              <a:rPr lang="it-IT" sz="2800" dirty="0">
                <a:solidFill>
                  <a:schemeClr val="bg1"/>
                </a:solidFill>
              </a:rPr>
              <a:t>in modo tale da contenere il cuscino e permettere una seduta più comoda ad </a:t>
            </a:r>
            <a:r>
              <a:rPr lang="it-IT" sz="2800" dirty="0" smtClean="0">
                <a:solidFill>
                  <a:schemeClr val="bg1"/>
                </a:solidFill>
              </a:rPr>
              <a:t>Emanuele</a:t>
            </a:r>
            <a:endParaRPr lang="it-IT" sz="28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 smtClean="0">
                <a:solidFill>
                  <a:srgbClr val="FFFF00"/>
                </a:solidFill>
              </a:rPr>
              <a:t>22</a:t>
            </a:fld>
            <a:endParaRPr lang="it-IT" b="1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554" y="4187779"/>
            <a:ext cx="2433422" cy="216857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3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646049"/>
            <a:ext cx="10515600" cy="4351338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lang="it-IT" sz="5400" b="1" spc="3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Sistema di aggancio del cilindro alla carrozzina</a:t>
            </a: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Cilindro fissato sotto la carrozzina mediante corde elastiche agganciate con moschettoni al telaio per limitarne il movimento</a:t>
            </a:r>
            <a:endParaRPr lang="it-IT" sz="2400" dirty="0">
              <a:solidFill>
                <a:schemeClr val="bg1"/>
              </a:solidFill>
            </a:endParaRPr>
          </a:p>
          <a:p>
            <a:endParaRPr lang="it-IT" b="1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t>23</a:t>
            </a:fld>
            <a:endParaRPr lang="it-IT" sz="2000" b="1" dirty="0">
              <a:solidFill>
                <a:srgbClr val="FFFF00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44" y="3235819"/>
            <a:ext cx="4419600" cy="33352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3227214"/>
            <a:ext cx="4431002" cy="33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b="1" spc="300" dirty="0">
                <a:solidFill>
                  <a:srgbClr val="FFFF00"/>
                </a:solidFill>
              </a:rPr>
              <a:t>Piastre metalliche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65271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>
                <a:solidFill>
                  <a:schemeClr val="bg1"/>
                </a:solidFill>
              </a:rPr>
              <a:t>Il sostegno è composto da due piastre da 11 cm collegate al cilindro tramite due perni e un’ulteriore piastra da 9 cm all’estremità dello stelo. </a:t>
            </a:r>
            <a:r>
              <a:rPr lang="it-IT" dirty="0" smtClean="0">
                <a:solidFill>
                  <a:schemeClr val="bg1"/>
                </a:solidFill>
              </a:rPr>
              <a:t>La </a:t>
            </a:r>
            <a:r>
              <a:rPr lang="it-IT" dirty="0" smtClean="0">
                <a:solidFill>
                  <a:schemeClr val="bg1"/>
                </a:solidFill>
              </a:rPr>
              <a:t>molla è agganciata a quest’ultima e ad </a:t>
            </a:r>
            <a:r>
              <a:rPr lang="it-IT" dirty="0" smtClean="0">
                <a:solidFill>
                  <a:schemeClr val="bg1"/>
                </a:solidFill>
              </a:rPr>
              <a:t>un terzo perno tra </a:t>
            </a:r>
            <a:r>
              <a:rPr lang="it-IT" dirty="0" smtClean="0">
                <a:solidFill>
                  <a:schemeClr val="bg1"/>
                </a:solidFill>
              </a:rPr>
              <a:t>le due piastre.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8" b="932"/>
          <a:stretch/>
        </p:blipFill>
        <p:spPr>
          <a:xfrm>
            <a:off x="6096000" y="3016251"/>
            <a:ext cx="4056888" cy="359169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3650234"/>
            <a:ext cx="3810000" cy="2501900"/>
          </a:xfrm>
          <a:prstGeom prst="rect">
            <a:avLst/>
          </a:prstGeo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t>24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7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b="1" spc="300" dirty="0" smtClean="0">
                <a:solidFill>
                  <a:srgbClr val="FFFF00"/>
                </a:solidFill>
              </a:rPr>
              <a:t>Materiali - futura proposta</a:t>
            </a:r>
            <a:endParaRPr lang="it-IT" sz="5400" b="1" spc="300" dirty="0">
              <a:solidFill>
                <a:srgbClr val="FFFF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6915912" cy="4351338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rgbClr val="FFFF00"/>
                </a:solidFill>
              </a:rPr>
              <a:t>Giunti</a:t>
            </a:r>
            <a:r>
              <a:rPr lang="it-IT" dirty="0" smtClean="0">
                <a:solidFill>
                  <a:schemeClr val="bg1"/>
                </a:solidFill>
              </a:rPr>
              <a:t>: </a:t>
            </a:r>
            <a:r>
              <a:rPr lang="it-IT" dirty="0">
                <a:solidFill>
                  <a:schemeClr val="bg1"/>
                </a:solidFill>
              </a:rPr>
              <a:t>da utilizzare per rendere reclinabile lo </a:t>
            </a:r>
            <a:r>
              <a:rPr lang="it-IT" dirty="0" smtClean="0">
                <a:solidFill>
                  <a:schemeClr val="bg1"/>
                </a:solidFill>
              </a:rPr>
              <a:t>schienale, fissati all’altezza del bacino per permettere l’oscillazione </a:t>
            </a:r>
          </a:p>
          <a:p>
            <a:endParaRPr lang="it-IT" dirty="0" smtClean="0">
              <a:solidFill>
                <a:schemeClr val="bg1"/>
              </a:solidFill>
            </a:endParaRPr>
          </a:p>
          <a:p>
            <a:r>
              <a:rPr lang="it-IT" b="1" dirty="0" smtClean="0">
                <a:solidFill>
                  <a:srgbClr val="FFFF00"/>
                </a:solidFill>
              </a:rPr>
              <a:t>Molle pneumatiche</a:t>
            </a:r>
            <a:r>
              <a:rPr lang="it-IT" dirty="0" smtClean="0">
                <a:solidFill>
                  <a:schemeClr val="bg1"/>
                </a:solidFill>
              </a:rPr>
              <a:t>: basate su un meccanismo ad aria compressa, verrebbero utilizzate per permettere allo schienale reclinato di tornare alla posizione verticale sfruttando </a:t>
            </a:r>
            <a:r>
              <a:rPr lang="it-IT" dirty="0">
                <a:solidFill>
                  <a:schemeClr val="bg1"/>
                </a:solidFill>
              </a:rPr>
              <a:t>la compressione del </a:t>
            </a:r>
            <a:r>
              <a:rPr lang="it-IT" dirty="0" smtClean="0">
                <a:solidFill>
                  <a:schemeClr val="bg1"/>
                </a:solidFill>
              </a:rPr>
              <a:t>gas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smtClean="0">
                <a:solidFill>
                  <a:schemeClr val="bg1"/>
                </a:solidFill>
              </a:rPr>
              <a:t>  Sono collegate alle maniglie e al telaio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t>25</a:t>
            </a:fld>
            <a:endParaRPr lang="it-IT" sz="2000" b="1" dirty="0">
              <a:solidFill>
                <a:srgbClr val="FFFF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66" y="1825625"/>
            <a:ext cx="3567684" cy="35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834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5400" b="1" spc="300" dirty="0">
                <a:solidFill>
                  <a:srgbClr val="FFFF00"/>
                </a:solidFill>
              </a:rPr>
              <a:t>Strumenti utilizzati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517525" y="1790862"/>
            <a:ext cx="2676018" cy="2553974"/>
          </a:xfrm>
        </p:spPr>
        <p:txBody>
          <a:bodyPr>
            <a:normAutofit/>
          </a:bodyPr>
          <a:lstStyle/>
          <a:p>
            <a:pPr marL="0" indent="0">
              <a:buClr>
                <a:srgbClr val="FFFF00"/>
              </a:buClr>
              <a:buNone/>
            </a:pPr>
            <a:r>
              <a:rPr lang="it-IT" dirty="0" smtClean="0">
                <a:solidFill>
                  <a:schemeClr val="bg1"/>
                </a:solidFill>
              </a:rPr>
              <a:t>Flessibile piccolo da banco con morsa fissa con cui sono state tagliate le piastre</a:t>
            </a:r>
          </a:p>
          <a:p>
            <a:pPr>
              <a:buClr>
                <a:srgbClr val="FFFF00"/>
              </a:buClr>
            </a:pP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2" t="3333" b="25467"/>
          <a:stretch/>
        </p:blipFill>
        <p:spPr>
          <a:xfrm>
            <a:off x="9297238" y="1307630"/>
            <a:ext cx="2238869" cy="352044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543529" y="1809052"/>
            <a:ext cx="3206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FF00"/>
              </a:buClr>
            </a:pPr>
            <a:r>
              <a:rPr lang="it-IT" sz="2800" dirty="0">
                <a:solidFill>
                  <a:schemeClr val="bg1"/>
                </a:solidFill>
              </a:rPr>
              <a:t>Trapano a colonna con punta da 8 mm per forare le piastre di </a:t>
            </a:r>
            <a:r>
              <a:rPr lang="it-IT" sz="2800" dirty="0" smtClean="0">
                <a:solidFill>
                  <a:schemeClr val="bg1"/>
                </a:solidFill>
              </a:rPr>
              <a:t>acciaio</a:t>
            </a:r>
            <a:endParaRPr lang="it-IT" sz="2800" dirty="0">
              <a:solidFill>
                <a:schemeClr val="bg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0" t="8400" r="13655" b="13600"/>
          <a:stretch/>
        </p:blipFill>
        <p:spPr>
          <a:xfrm>
            <a:off x="461455" y="1153562"/>
            <a:ext cx="1865203" cy="3828575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6998292" y="4546193"/>
            <a:ext cx="28971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FF00"/>
              </a:buClr>
            </a:pPr>
            <a:r>
              <a:rPr lang="it-IT" sz="2800" dirty="0" smtClean="0">
                <a:solidFill>
                  <a:schemeClr val="bg1"/>
                </a:solidFill>
              </a:rPr>
              <a:t>Levigatrice utilizzata per smussare i bordi delle piastre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31465" r="-1" b="24134"/>
          <a:stretch/>
        </p:blipFill>
        <p:spPr>
          <a:xfrm>
            <a:off x="3408628" y="4188419"/>
            <a:ext cx="3212592" cy="2531431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t>26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2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5400" b="1" spc="300" dirty="0">
                <a:solidFill>
                  <a:srgbClr val="FFFF00"/>
                </a:solidFill>
              </a:rPr>
              <a:t>Conclusioni</a:t>
            </a:r>
          </a:p>
        </p:txBody>
      </p:sp>
      <p:sp>
        <p:nvSpPr>
          <p:cNvPr id="4" name="Ovale 3"/>
          <p:cNvSpPr/>
          <p:nvPr/>
        </p:nvSpPr>
        <p:spPr>
          <a:xfrm>
            <a:off x="1181937" y="4606353"/>
            <a:ext cx="9828126" cy="1768689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smtClean="0">
                <a:solidFill>
                  <a:srgbClr val="0000CC"/>
                </a:solidFill>
              </a:rPr>
              <a:t>Primo insegnamento di Emanuele: </a:t>
            </a:r>
          </a:p>
          <a:p>
            <a:pPr algn="ctr"/>
            <a:r>
              <a:rPr lang="it-IT" sz="3200" b="1" i="1" dirty="0" smtClean="0">
                <a:solidFill>
                  <a:srgbClr val="0000CC"/>
                </a:solidFill>
              </a:rPr>
              <a:t>sorridere alla vita</a:t>
            </a:r>
            <a:endParaRPr lang="it-IT" sz="3200" b="1" i="1" dirty="0">
              <a:solidFill>
                <a:srgbClr val="0000CC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02920" y="2127536"/>
            <a:ext cx="7071360" cy="2023999"/>
          </a:xfrm>
        </p:spPr>
        <p:txBody>
          <a:bodyPr/>
          <a:lstStyle/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Ricerca della più semplice soluzione possibile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Emanuele prima di tutto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Crescita a livello umano oltre che formativo</a:t>
            </a:r>
          </a:p>
          <a:p>
            <a:pPr>
              <a:buClr>
                <a:srgbClr val="FFFF00"/>
              </a:buClr>
            </a:pPr>
            <a:r>
              <a:rPr lang="it-IT" dirty="0" smtClean="0">
                <a:solidFill>
                  <a:schemeClr val="bg1"/>
                </a:solidFill>
              </a:rPr>
              <a:t>Occasione di team </a:t>
            </a:r>
            <a:r>
              <a:rPr lang="it-IT" dirty="0" err="1" smtClean="0">
                <a:solidFill>
                  <a:schemeClr val="bg1"/>
                </a:solidFill>
              </a:rPr>
              <a:t>working</a:t>
            </a:r>
            <a:endParaRPr lang="it-IT" dirty="0" smtClean="0">
              <a:solidFill>
                <a:schemeClr val="bg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2" t="54433" r="21014" b="11952"/>
          <a:stretch/>
        </p:blipFill>
        <p:spPr>
          <a:xfrm>
            <a:off x="7574280" y="1854328"/>
            <a:ext cx="4215384" cy="2570416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t>27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6000" b="1" spc="300" dirty="0" smtClean="0">
                <a:solidFill>
                  <a:srgbClr val="FFFF00"/>
                </a:solidFill>
              </a:rPr>
              <a:t>Il </a:t>
            </a:r>
            <a:r>
              <a:rPr lang="it-IT" sz="6000" b="1" i="1" spc="300" dirty="0" smtClean="0">
                <a:solidFill>
                  <a:srgbClr val="FFFF00"/>
                </a:solidFill>
              </a:rPr>
              <a:t>nostro</a:t>
            </a:r>
            <a:r>
              <a:rPr lang="it-IT" sz="6000" b="1" spc="300" dirty="0" smtClean="0">
                <a:solidFill>
                  <a:srgbClr val="FFFF00"/>
                </a:solidFill>
              </a:rPr>
              <a:t> Emanuele</a:t>
            </a:r>
            <a:endParaRPr lang="it-IT" sz="6000" b="1" spc="300" dirty="0">
              <a:solidFill>
                <a:srgbClr val="FFFF00"/>
              </a:solidFill>
            </a:endParaRP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838200" y="1582068"/>
            <a:ext cx="4236720" cy="219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00"/>
              </a:buClr>
            </a:pPr>
            <a:r>
              <a:rPr lang="it-IT" sz="3200" dirty="0" smtClean="0">
                <a:solidFill>
                  <a:schemeClr val="bg1"/>
                </a:solidFill>
              </a:rPr>
              <a:t>Emanuele è un ragazzo di 14 anni che frequenta il terzo anno delle scuole medie</a:t>
            </a: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838200" y="3773103"/>
            <a:ext cx="4236720" cy="2502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00"/>
              </a:buClr>
            </a:pPr>
            <a:r>
              <a:rPr lang="it-IT" sz="3200" dirty="0" smtClean="0">
                <a:solidFill>
                  <a:schemeClr val="bg1"/>
                </a:solidFill>
              </a:rPr>
              <a:t>Fan accanito del </a:t>
            </a:r>
            <a:r>
              <a:rPr lang="it-IT" sz="3200" i="1" dirty="0" smtClean="0">
                <a:solidFill>
                  <a:schemeClr val="bg1"/>
                </a:solidFill>
              </a:rPr>
              <a:t>Signore degli Anelli</a:t>
            </a:r>
            <a:r>
              <a:rPr lang="it-IT" sz="3200" dirty="0" smtClean="0">
                <a:solidFill>
                  <a:schemeClr val="bg1"/>
                </a:solidFill>
              </a:rPr>
              <a:t>, è anche amante delle belle ragazze e del colore </a:t>
            </a:r>
            <a:r>
              <a:rPr lang="it-IT" sz="3200" b="1" dirty="0" smtClean="0">
                <a:solidFill>
                  <a:srgbClr val="FFFF00"/>
                </a:solidFill>
              </a:rPr>
              <a:t>giallo</a:t>
            </a:r>
            <a:endParaRPr lang="it-IT" sz="3200" dirty="0" smtClean="0">
              <a:solidFill>
                <a:srgbClr val="FFFF00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68" y="1680143"/>
            <a:ext cx="6278880" cy="4185920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t>3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1030705" y="632092"/>
            <a:ext cx="10515600" cy="2284362"/>
          </a:xfrm>
        </p:spPr>
        <p:txBody>
          <a:bodyPr>
            <a:normAutofit/>
          </a:bodyPr>
          <a:lstStyle/>
          <a:p>
            <a:pPr marL="0" indent="0">
              <a:buClr>
                <a:srgbClr val="FFFF00"/>
              </a:buClr>
              <a:buNone/>
            </a:pPr>
            <a:r>
              <a:rPr lang="it-IT" sz="3200" dirty="0" smtClean="0">
                <a:solidFill>
                  <a:schemeClr val="bg1"/>
                </a:solidFill>
              </a:rPr>
              <a:t>A 9 anni ha scoperto il nome della malattia che lo ha colpito: la </a:t>
            </a:r>
            <a:r>
              <a:rPr lang="it-IT" sz="3200" b="1" dirty="0" smtClean="0">
                <a:solidFill>
                  <a:srgbClr val="FFFF00"/>
                </a:solidFill>
              </a:rPr>
              <a:t>Sindrome di Lesch-Nyhan</a:t>
            </a:r>
            <a:r>
              <a:rPr lang="it-IT" sz="3200" b="1" dirty="0">
                <a:solidFill>
                  <a:srgbClr val="FFFF00"/>
                </a:solidFill>
              </a:rPr>
              <a:t> </a:t>
            </a:r>
            <a:r>
              <a:rPr lang="it-IT" sz="3200" dirty="0" smtClean="0">
                <a:solidFill>
                  <a:schemeClr val="bg1"/>
                </a:solidFill>
              </a:rPr>
              <a:t>è una patologia genetica grave che provoca disturbi del movimento, contrazioni, spasmi e disartria, quindi difficoltà nell’esprimersi e nel relazionarsi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4" b="1"/>
          <a:stretch/>
        </p:blipFill>
        <p:spPr>
          <a:xfrm>
            <a:off x="2056598" y="2781700"/>
            <a:ext cx="8232808" cy="3543719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>
          <a:xfrm>
            <a:off x="8636107" y="6325419"/>
            <a:ext cx="2743200" cy="365125"/>
          </a:xfrm>
        </p:spPr>
        <p:txBody>
          <a:bodyPr/>
          <a:lstStyle/>
          <a:p>
            <a:fld id="{206B90F6-0723-4BCF-9C20-879B7A83C7D0}" type="slidenum">
              <a:rPr lang="it-IT" sz="2000" b="1" smtClean="0">
                <a:solidFill>
                  <a:srgbClr val="FFFF00"/>
                </a:solidFill>
              </a:rPr>
              <a:t>4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4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6000" b="1" spc="300" dirty="0">
                <a:solidFill>
                  <a:srgbClr val="FFFF00"/>
                </a:solidFill>
              </a:rPr>
              <a:t>Sindrome di Lesch-Nyhan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941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000" b="1" spc="3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Sintomi</a:t>
            </a:r>
            <a:endParaRPr lang="it-IT" sz="6000" b="1" spc="3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it-IT" sz="1100" b="1" spc="300" dirty="0" smtClean="0">
              <a:solidFill>
                <a:srgbClr val="FFFF00"/>
              </a:solidFill>
            </a:endParaRPr>
          </a:p>
          <a:p>
            <a:pPr>
              <a:buClr>
                <a:srgbClr val="FFFF00"/>
              </a:buClr>
            </a:pPr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Grave distonia d’azione</a:t>
            </a:r>
          </a:p>
          <a:p>
            <a:pPr>
              <a:buClr>
                <a:srgbClr val="FFFF00"/>
              </a:buClr>
            </a:pPr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Disartria</a:t>
            </a:r>
          </a:p>
          <a:p>
            <a:pPr>
              <a:buClr>
                <a:srgbClr val="FFFF00"/>
              </a:buClr>
            </a:pPr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Incapacità di mantenere la stazione eretta o la marcia</a:t>
            </a:r>
          </a:p>
          <a:p>
            <a:pPr>
              <a:buClr>
                <a:srgbClr val="FFFF00"/>
              </a:buClr>
            </a:pPr>
            <a:r>
              <a:rPr lang="it-IT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Movimenti involontari</a:t>
            </a:r>
          </a:p>
          <a:p>
            <a:pPr>
              <a:buClr>
                <a:srgbClr val="FFFF00"/>
              </a:buClr>
            </a:pPr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Disturbi neurologici e comportamentali</a:t>
            </a:r>
          </a:p>
          <a:p>
            <a:pPr>
              <a:buClr>
                <a:srgbClr val="FFFF00"/>
              </a:buClr>
            </a:pPr>
            <a:r>
              <a:rPr lang="it-IT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Iper-Reflexia</a:t>
            </a:r>
            <a:endParaRPr lang="it-IT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rgbClr val="FFFF00"/>
              </a:buClr>
            </a:pPr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Autolesionismo ossessivo-compulsivo</a:t>
            </a:r>
          </a:p>
          <a:p>
            <a:pPr marL="0" indent="0">
              <a:buClr>
                <a:srgbClr val="FFFF00"/>
              </a:buClr>
              <a:buNone/>
            </a:pPr>
            <a:endParaRPr lang="it-IT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5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1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0927" y="321972"/>
            <a:ext cx="10515600" cy="6284890"/>
          </a:xfrm>
        </p:spPr>
        <p:txBody>
          <a:bodyPr/>
          <a:lstStyle/>
          <a:p>
            <a:pPr marL="0" indent="0" algn="ctr">
              <a:buNone/>
            </a:pPr>
            <a:r>
              <a:rPr lang="it-IT" sz="4000" b="1" spc="300" dirty="0" smtClean="0">
                <a:solidFill>
                  <a:srgbClr val="FFFF00"/>
                </a:solidFill>
                <a:latin typeface="+mj-lt"/>
              </a:rPr>
              <a:t>Si raccomandano</a:t>
            </a:r>
            <a:endParaRPr lang="it-IT" sz="40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rgbClr val="FFFF00"/>
              </a:buClr>
            </a:pP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Riabilitazione </a:t>
            </a:r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fisica, logopedia</a:t>
            </a:r>
            <a:endParaRPr lang="it-IT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rgbClr val="FFFF00"/>
              </a:buClr>
            </a:pPr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Dispositivi per il controllo delle mani</a:t>
            </a:r>
          </a:p>
          <a:p>
            <a:pPr>
              <a:buClr>
                <a:srgbClr val="FFFF00"/>
              </a:buClr>
            </a:pPr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Tutori per la </a:t>
            </a:r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marcia</a:t>
            </a:r>
          </a:p>
          <a:p>
            <a:pPr>
              <a:buClr>
                <a:srgbClr val="FFFF00"/>
              </a:buClr>
            </a:pPr>
            <a:r>
              <a:rPr lang="it-IT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Restrizioni fisiche, terapia comportamentale e farmacologica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dirty="0" smtClean="0">
              <a:solidFill>
                <a:srgbClr val="FFFF00"/>
              </a:solidFill>
            </a:endParaRPr>
          </a:p>
        </p:txBody>
      </p:sp>
      <p:sp>
        <p:nvSpPr>
          <p:cNvPr id="6" name="Ovale 5"/>
          <p:cNvSpPr/>
          <p:nvPr/>
        </p:nvSpPr>
        <p:spPr>
          <a:xfrm>
            <a:off x="1803042" y="3464417"/>
            <a:ext cx="8165206" cy="2910625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00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26912" y="4134899"/>
            <a:ext cx="6117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dirty="0" smtClean="0">
                <a:solidFill>
                  <a:srgbClr val="0000CC"/>
                </a:solidFill>
              </a:rPr>
              <a:t>Non tutti i soggetti manifestano gli stessi sintomi né la relazione tra individuo e realtà è uguale </a:t>
            </a:r>
            <a:endParaRPr lang="it-IT" sz="3200" b="1" i="1" dirty="0">
              <a:solidFill>
                <a:srgbClr val="0000CC"/>
              </a:solidFill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6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4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 txBox="1">
            <a:spLocks/>
          </p:cNvSpPr>
          <p:nvPr/>
        </p:nvSpPr>
        <p:spPr>
          <a:xfrm>
            <a:off x="6565392" y="702645"/>
            <a:ext cx="4788408" cy="5434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00"/>
              </a:buClr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917448" y="1287420"/>
            <a:ext cx="6537960" cy="45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chemeClr val="bg1"/>
                </a:solidFill>
              </a:rPr>
              <a:t>Si presentano quando prova intense emozioni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N</a:t>
            </a:r>
            <a:r>
              <a:rPr lang="it-IT" sz="2800" dirty="0" smtClean="0">
                <a:solidFill>
                  <a:schemeClr val="bg1"/>
                </a:solidFill>
              </a:rPr>
              <a:t>on riguardano il campo cognitivo, ma la comunicazione con il mondo esterno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chemeClr val="bg1"/>
                </a:solidFill>
              </a:rPr>
              <a:t>Ricezione troppo rapida delle informazioni dall’esterno </a:t>
            </a:r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chemeClr val="bg1"/>
                </a:solidFill>
              </a:rPr>
              <a:t>Sovraccarico emotivo 	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4" t="9750" r="12333" b="1"/>
          <a:stretch/>
        </p:blipFill>
        <p:spPr>
          <a:xfrm>
            <a:off x="7455408" y="712958"/>
            <a:ext cx="4168647" cy="5424435"/>
          </a:xfrm>
          <a:prstGeom prst="rect">
            <a:avLst/>
          </a:prstGeom>
        </p:spPr>
      </p:pic>
      <p:sp>
        <p:nvSpPr>
          <p:cNvPr id="2" name="Freccia a destra 1"/>
          <p:cNvSpPr/>
          <p:nvPr/>
        </p:nvSpPr>
        <p:spPr>
          <a:xfrm rot="5400000">
            <a:off x="3138171" y="4571702"/>
            <a:ext cx="397762" cy="28346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1449324" y="317924"/>
            <a:ext cx="5889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400" b="1" spc="3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Sintomi di Emanuele </a:t>
            </a:r>
          </a:p>
        </p:txBody>
      </p:sp>
      <p:sp>
        <p:nvSpPr>
          <p:cNvPr id="4" name="Rettangolo 3"/>
          <p:cNvSpPr/>
          <p:nvPr/>
        </p:nvSpPr>
        <p:spPr>
          <a:xfrm>
            <a:off x="917448" y="5009630"/>
            <a:ext cx="6953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comportamenti che possono sembrare autolesionistici </a:t>
            </a:r>
            <a:endParaRPr lang="it-IT" sz="28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 smtClean="0">
                <a:solidFill>
                  <a:schemeClr val="bg1"/>
                </a:solidFill>
              </a:rPr>
              <a:t>movimenti </a:t>
            </a:r>
            <a:r>
              <a:rPr lang="it-IT" sz="2800" dirty="0">
                <a:solidFill>
                  <a:schemeClr val="bg1"/>
                </a:solidFill>
              </a:rPr>
              <a:t>involontari repentini e violenti</a:t>
            </a: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7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Emanuele colpo test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2597045" y="1499766"/>
            <a:ext cx="6857998" cy="385846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8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400" b="1" spc="300" dirty="0" smtClean="0">
                <a:solidFill>
                  <a:srgbClr val="FFFF00"/>
                </a:solidFill>
              </a:rPr>
              <a:t>Le richieste</a:t>
            </a:r>
            <a:endParaRPr lang="it-IT" sz="5400" b="1" spc="300" dirty="0">
              <a:solidFill>
                <a:srgbClr val="FFFF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569720" y="1604144"/>
            <a:ext cx="10515600" cy="676943"/>
          </a:xfrm>
        </p:spPr>
        <p:txBody>
          <a:bodyPr/>
          <a:lstStyle/>
          <a:p>
            <a:pPr marL="0" indent="0">
              <a:buClr>
                <a:srgbClr val="FFFF00"/>
              </a:buClr>
              <a:buNone/>
            </a:pPr>
            <a:r>
              <a:rPr lang="it-IT" dirty="0" smtClean="0">
                <a:solidFill>
                  <a:schemeClr val="bg1"/>
                </a:solidFill>
              </a:rPr>
              <a:t>Ciò di cui Emanuele necessitava all’inizio del progetto era:</a:t>
            </a:r>
          </a:p>
          <a:p>
            <a:pPr marL="0" indent="0">
              <a:buClr>
                <a:srgbClr val="FFFF00"/>
              </a:buClr>
              <a:buNone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151021" y="2256447"/>
            <a:ext cx="102027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una </a:t>
            </a:r>
            <a:r>
              <a:rPr lang="it-IT" sz="2800" b="1" dirty="0">
                <a:solidFill>
                  <a:srgbClr val="FFFF00"/>
                </a:solidFill>
              </a:rPr>
              <a:t>bottiglia</a:t>
            </a:r>
            <a:r>
              <a:rPr lang="it-IT" sz="2800" dirty="0">
                <a:solidFill>
                  <a:srgbClr val="FFFF00"/>
                </a:solidFill>
              </a:rPr>
              <a:t> </a:t>
            </a:r>
            <a:r>
              <a:rPr lang="it-IT" sz="2800" dirty="0">
                <a:solidFill>
                  <a:schemeClr val="bg1"/>
                </a:solidFill>
              </a:rPr>
              <a:t>che non permettesse la fuoriuscita spontanea dell’acqua nel caso in cui essa venisse </a:t>
            </a:r>
            <a:r>
              <a:rPr lang="it-IT" sz="2800" dirty="0" smtClean="0">
                <a:solidFill>
                  <a:schemeClr val="bg1"/>
                </a:solidFill>
              </a:rPr>
              <a:t>rovesciata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151021" y="3520106"/>
            <a:ext cx="104626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</a:rPr>
              <a:t>un </a:t>
            </a:r>
            <a:r>
              <a:rPr lang="it-IT" sz="2800" b="1" dirty="0">
                <a:solidFill>
                  <a:srgbClr val="FFFF00"/>
                </a:solidFill>
              </a:rPr>
              <a:t>meccanismo di sostegno</a:t>
            </a:r>
            <a:r>
              <a:rPr lang="it-IT" sz="2800" dirty="0">
                <a:solidFill>
                  <a:srgbClr val="FFFF00"/>
                </a:solidFill>
              </a:rPr>
              <a:t> </a:t>
            </a:r>
            <a:r>
              <a:rPr lang="it-IT" sz="2800" dirty="0">
                <a:solidFill>
                  <a:schemeClr val="bg1"/>
                </a:solidFill>
              </a:rPr>
              <a:t>da applicare allo schienale della carrozzina </a:t>
            </a:r>
            <a:r>
              <a:rPr lang="it-IT" sz="2800" dirty="0" smtClean="0">
                <a:solidFill>
                  <a:schemeClr val="bg1"/>
                </a:solidFill>
              </a:rPr>
              <a:t>per </a:t>
            </a:r>
            <a:r>
              <a:rPr lang="it-IT" sz="2800" dirty="0">
                <a:solidFill>
                  <a:schemeClr val="bg1"/>
                </a:solidFill>
              </a:rPr>
              <a:t>evitare la contrazione del collo con conseguente spinta all’indietro</a:t>
            </a:r>
            <a:endParaRPr lang="it-IT" sz="2800" dirty="0"/>
          </a:p>
          <a:p>
            <a:pPr marL="457200" indent="-457200"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it-IT" sz="2800" dirty="0" smtClean="0">
              <a:solidFill>
                <a:schemeClr val="bg1"/>
              </a:solidFill>
            </a:endParaRPr>
          </a:p>
          <a:p>
            <a:pPr>
              <a:buClr>
                <a:srgbClr val="FFFF00"/>
              </a:buClr>
            </a:pP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569720" y="4980068"/>
            <a:ext cx="101923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smtClean="0">
                <a:solidFill>
                  <a:srgbClr val="FFFF00"/>
                </a:solidFill>
              </a:rPr>
              <a:t>Obiettivo</a:t>
            </a:r>
            <a:r>
              <a:rPr lang="it-IT" sz="2800" dirty="0" smtClean="0">
                <a:solidFill>
                  <a:srgbClr val="FFFF00"/>
                </a:solidFill>
              </a:rPr>
              <a:t>: </a:t>
            </a:r>
            <a:r>
              <a:rPr lang="it-IT" sz="2800" i="1" dirty="0">
                <a:solidFill>
                  <a:schemeClr val="bg1"/>
                </a:solidFill>
              </a:rPr>
              <a:t>dilatazione </a:t>
            </a:r>
            <a:r>
              <a:rPr lang="it-IT" sz="2800" i="1" dirty="0" smtClean="0">
                <a:solidFill>
                  <a:schemeClr val="bg1"/>
                </a:solidFill>
              </a:rPr>
              <a:t>temporale</a:t>
            </a:r>
            <a:r>
              <a:rPr lang="it-IT" sz="2800" dirty="0" smtClean="0">
                <a:solidFill>
                  <a:schemeClr val="bg1"/>
                </a:solidFill>
              </a:rPr>
              <a:t>, rallentare </a:t>
            </a:r>
            <a:r>
              <a:rPr lang="it-IT" sz="2800" dirty="0">
                <a:solidFill>
                  <a:schemeClr val="bg1"/>
                </a:solidFill>
              </a:rPr>
              <a:t>i movimenti </a:t>
            </a:r>
            <a:r>
              <a:rPr lang="it-IT" sz="2800" dirty="0" smtClean="0">
                <a:solidFill>
                  <a:schemeClr val="bg1"/>
                </a:solidFill>
              </a:rPr>
              <a:t>e </a:t>
            </a:r>
            <a:r>
              <a:rPr lang="it-IT" sz="2800" dirty="0">
                <a:solidFill>
                  <a:schemeClr val="bg1"/>
                </a:solidFill>
              </a:rPr>
              <a:t>“rompere lo schema” che lo porta a reagire violentemente agli </a:t>
            </a:r>
            <a:r>
              <a:rPr lang="it-IT" sz="2800" dirty="0" smtClean="0">
                <a:solidFill>
                  <a:schemeClr val="bg1"/>
                </a:solidFill>
              </a:rPr>
              <a:t>stimoli.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B90F6-0723-4BCF-9C20-879B7A83C7D0}" type="slidenum">
              <a:rPr lang="it-IT" sz="2000" b="1">
                <a:solidFill>
                  <a:srgbClr val="FFFF00"/>
                </a:solidFill>
              </a:rPr>
              <a:pPr/>
              <a:t>9</a:t>
            </a:fld>
            <a:endParaRPr lang="it-IT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</TotalTime>
  <Words>1136</Words>
  <Application>Microsoft Office PowerPoint</Application>
  <PresentationFormat>Widescreen</PresentationFormat>
  <Paragraphs>146</Paragraphs>
  <Slides>27</Slides>
  <Notes>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3" baseType="lpstr">
      <vt:lpstr>Arial</vt:lpstr>
      <vt:lpstr>Arial Nova Light</vt:lpstr>
      <vt:lpstr>Calibri</vt:lpstr>
      <vt:lpstr>Calibri Light</vt:lpstr>
      <vt:lpstr>Wingdings</vt:lpstr>
      <vt:lpstr>Tema di Office</vt:lpstr>
      <vt:lpstr>Presentazione standard di PowerPoint</vt:lpstr>
      <vt:lpstr>Indice</vt:lpstr>
      <vt:lpstr>Il nostro Emanuele</vt:lpstr>
      <vt:lpstr>Presentazione standard di PowerPoint</vt:lpstr>
      <vt:lpstr>Sindrome di Lesch-Nyhan </vt:lpstr>
      <vt:lpstr>Presentazione standard di PowerPoint</vt:lpstr>
      <vt:lpstr>Presentazione standard di PowerPoint</vt:lpstr>
      <vt:lpstr>Presentazione standard di PowerPoint</vt:lpstr>
      <vt:lpstr>Le richieste</vt:lpstr>
      <vt:lpstr>La bottiglia</vt:lpstr>
      <vt:lpstr>Presentazione standard di PowerPoint</vt:lpstr>
      <vt:lpstr>La modifica della carrozzina</vt:lpstr>
      <vt:lpstr>Presentazione standard di PowerPoint</vt:lpstr>
      <vt:lpstr>Presentazione standard di PowerPoint</vt:lpstr>
      <vt:lpstr>Presentazione standard di PowerPoint</vt:lpstr>
      <vt:lpstr>Funzionamento</vt:lpstr>
      <vt:lpstr>Cilindro a doppio effetto</vt:lpstr>
      <vt:lpstr>Cilindro a semplice effetto</vt:lpstr>
      <vt:lpstr>Presentazione standard di PowerPoint</vt:lpstr>
      <vt:lpstr>Materiali utilizzati</vt:lpstr>
      <vt:lpstr>Cuscino antidecubito a bolle d’aria</vt:lpstr>
      <vt:lpstr>Presentazione standard di PowerPoint</vt:lpstr>
      <vt:lpstr>Presentazione standard di PowerPoint</vt:lpstr>
      <vt:lpstr>Piastre metalliche</vt:lpstr>
      <vt:lpstr>Materiali - futura proposta</vt:lpstr>
      <vt:lpstr>Strumenti utilizzati</vt:lpstr>
      <vt:lpstr>Conclusioni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HACKABILITY@POLITO</dc:title>
  <dc:creator>Gaia Marchetti</dc:creator>
  <cp:lastModifiedBy>Gaia Marchetti</cp:lastModifiedBy>
  <cp:revision>95</cp:revision>
  <dcterms:created xsi:type="dcterms:W3CDTF">2016-05-20T17:58:38Z</dcterms:created>
  <dcterms:modified xsi:type="dcterms:W3CDTF">2016-06-08T08:49:38Z</dcterms:modified>
</cp:coreProperties>
</file>